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938" r:id="rId2"/>
    <p:sldId id="950" r:id="rId3"/>
    <p:sldId id="951" r:id="rId4"/>
    <p:sldId id="958" r:id="rId5"/>
    <p:sldId id="959" r:id="rId6"/>
    <p:sldId id="949" r:id="rId7"/>
    <p:sldId id="953" r:id="rId8"/>
    <p:sldId id="952" r:id="rId9"/>
    <p:sldId id="947" r:id="rId10"/>
    <p:sldId id="954" r:id="rId11"/>
    <p:sldId id="955" r:id="rId12"/>
    <p:sldId id="960" r:id="rId13"/>
    <p:sldId id="961" r:id="rId14"/>
    <p:sldId id="948" r:id="rId15"/>
    <p:sldId id="956" r:id="rId16"/>
    <p:sldId id="957" r:id="rId17"/>
    <p:sldId id="962" r:id="rId18"/>
    <p:sldId id="963" r:id="rId19"/>
    <p:sldId id="964" r:id="rId20"/>
    <p:sldId id="967" r:id="rId21"/>
    <p:sldId id="968" r:id="rId22"/>
    <p:sldId id="965" r:id="rId23"/>
    <p:sldId id="966" r:id="rId24"/>
    <p:sldId id="969" r:id="rId25"/>
    <p:sldId id="970" r:id="rId26"/>
  </p:sldIdLst>
  <p:sldSz cx="9144000" cy="6858000" type="screen4x3"/>
  <p:notesSz cx="7099300" cy="102346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9D70BE3D-FFC4-2C1A-84C9-38001BC16696}" name="Syngjoo Choi" initials="SC" userId="88f896864aa6879d" providerId="Windows Live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ungik" initials="E" lastIdx="2" clrIdx="0">
    <p:extLst>
      <p:ext uri="{19B8F6BF-5375-455C-9EA6-DF929625EA0E}">
        <p15:presenceInfo xmlns:p15="http://schemas.microsoft.com/office/powerpoint/2012/main" userId="Eungik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00DA63"/>
    <a:srgbClr val="FAAB9A"/>
    <a:srgbClr val="617186"/>
    <a:srgbClr val="FF5050"/>
    <a:srgbClr val="E99833"/>
    <a:srgbClr val="FF737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E25E649-3F16-4E02-A733-19D2CDBF48F0}" styleName="보통 스타일 3 - 강조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964" autoAdjust="0"/>
    <p:restoredTop sz="50067" autoAdjust="0"/>
  </p:normalViewPr>
  <p:slideViewPr>
    <p:cSldViewPr>
      <p:cViewPr varScale="1">
        <p:scale>
          <a:sx n="90" d="100"/>
          <a:sy n="90" d="100"/>
        </p:scale>
        <p:origin x="1251" y="6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8/10/relationships/authors" Target="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138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0259D6-D95A-A642-B04C-599C4F6BFD72}" type="datetimeFigureOut">
              <a:rPr lang="en-US" smtClean="0"/>
              <a:t>6/24/2025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46188" y="1279525"/>
            <a:ext cx="4606925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613" y="4926013"/>
            <a:ext cx="5680075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138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B56EE9-0783-8540-B302-D98D03794C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8719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B56EE9-0783-8540-B302-D98D03794C1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1237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B34655-7D12-26D1-06B6-59FE78D3F8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E592739-A0E3-EF24-07F8-A485CEBC9C9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DA4800D-2594-A3C7-CA25-09F5E201C3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50B2B75-CE8F-346D-2081-6AB829DBE17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B56EE9-0783-8540-B302-D98D03794C1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7322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B34655-7D12-26D1-06B6-59FE78D3F8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E592739-A0E3-EF24-07F8-A485CEBC9C9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DA4800D-2594-A3C7-CA25-09F5E201C3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50B2B75-CE8F-346D-2081-6AB829DBE17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B56EE9-0783-8540-B302-D98D03794C1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5603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B34655-7D12-26D1-06B6-59FE78D3F8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E592739-A0E3-EF24-07F8-A485CEBC9C9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DA4800D-2594-A3C7-CA25-09F5E201C3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50B2B75-CE8F-346D-2081-6AB829DBE17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B56EE9-0783-8540-B302-D98D03794C1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8885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B34655-7D12-26D1-06B6-59FE78D3F8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E592739-A0E3-EF24-07F8-A485CEBC9C9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DA4800D-2594-A3C7-CA25-09F5E201C3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50B2B75-CE8F-346D-2081-6AB829DBE17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B56EE9-0783-8540-B302-D98D03794C1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0609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F99E0A-552C-C8D7-E3F1-FCA8BB2ABF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D6810C5-0039-38AE-3627-546121313EB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D05BCF4-3B26-09C2-BDFB-6D47311F01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F5BC16B-1D9A-7000-4596-3F4A9BC22E1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B56EE9-0783-8540-B302-D98D03794C1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9995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F99E0A-552C-C8D7-E3F1-FCA8BB2ABF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D6810C5-0039-38AE-3627-546121313EB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D05BCF4-3B26-09C2-BDFB-6D47311F01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F5BC16B-1D9A-7000-4596-3F4A9BC22E1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B56EE9-0783-8540-B302-D98D03794C1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6892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F99E0A-552C-C8D7-E3F1-FCA8BB2ABF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D6810C5-0039-38AE-3627-546121313EB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D05BCF4-3B26-09C2-BDFB-6D47311F01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F5BC16B-1D9A-7000-4596-3F4A9BC22E1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B56EE9-0783-8540-B302-D98D03794C1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5823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F99E0A-552C-C8D7-E3F1-FCA8BB2ABF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D6810C5-0039-38AE-3627-546121313EB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D05BCF4-3B26-09C2-BDFB-6D47311F01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F5BC16B-1D9A-7000-4596-3F4A9BC22E1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B56EE9-0783-8540-B302-D98D03794C1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9641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F99E0A-552C-C8D7-E3F1-FCA8BB2ABF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D6810C5-0039-38AE-3627-546121313EB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D05BCF4-3B26-09C2-BDFB-6D47311F01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F5BC16B-1D9A-7000-4596-3F4A9BC22E1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B56EE9-0783-8540-B302-D98D03794C1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4898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F99E0A-552C-C8D7-E3F1-FCA8BB2ABF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D6810C5-0039-38AE-3627-546121313EB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D05BCF4-3B26-09C2-BDFB-6D47311F01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F5BC16B-1D9A-7000-4596-3F4A9BC22E1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B56EE9-0783-8540-B302-D98D03794C1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1661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B56EE9-0783-8540-B302-D98D03794C1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39231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F99E0A-552C-C8D7-E3F1-FCA8BB2ABF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D6810C5-0039-38AE-3627-546121313EB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D05BCF4-3B26-09C2-BDFB-6D47311F01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F5BC16B-1D9A-7000-4596-3F4A9BC22E1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B56EE9-0783-8540-B302-D98D03794C1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79617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F99E0A-552C-C8D7-E3F1-FCA8BB2ABF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D6810C5-0039-38AE-3627-546121313EB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D05BCF4-3B26-09C2-BDFB-6D47311F01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F5BC16B-1D9A-7000-4596-3F4A9BC22E1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B56EE9-0783-8540-B302-D98D03794C1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1034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F99E0A-552C-C8D7-E3F1-FCA8BB2ABF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D6810C5-0039-38AE-3627-546121313EB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D05BCF4-3B26-09C2-BDFB-6D47311F01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F5BC16B-1D9A-7000-4596-3F4A9BC22E1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B56EE9-0783-8540-B302-D98D03794C1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26533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F99E0A-552C-C8D7-E3F1-FCA8BB2ABF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D6810C5-0039-38AE-3627-546121313EB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D05BCF4-3B26-09C2-BDFB-6D47311F01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F5BC16B-1D9A-7000-4596-3F4A9BC22E1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B56EE9-0783-8540-B302-D98D03794C1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81293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F99E0A-552C-C8D7-E3F1-FCA8BB2ABF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D6810C5-0039-38AE-3627-546121313EB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D05BCF4-3B26-09C2-BDFB-6D47311F01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F5BC16B-1D9A-7000-4596-3F4A9BC22E1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B56EE9-0783-8540-B302-D98D03794C1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24632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F99E0A-552C-C8D7-E3F1-FCA8BB2ABF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D6810C5-0039-38AE-3627-546121313EB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D05BCF4-3B26-09C2-BDFB-6D47311F01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F5BC16B-1D9A-7000-4596-3F4A9BC22E1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B56EE9-0783-8540-B302-D98D03794C1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2436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B56EE9-0783-8540-B302-D98D03794C1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4611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B56EE9-0783-8540-B302-D98D03794C1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0186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B56EE9-0783-8540-B302-D98D03794C1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3919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139A24-844A-9875-BAA3-DEAA24E821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37B48A2-E1BD-8699-FA44-C052704411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D59DDEF-09E3-896F-A469-607FE58E88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5947AF2-F53B-0C7A-4A3C-160F8107C5E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B56EE9-0783-8540-B302-D98D03794C1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9795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B56EE9-0783-8540-B302-D98D03794C1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8279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139A24-844A-9875-BAA3-DEAA24E821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37B48A2-E1BD-8699-FA44-C052704411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D59DDEF-09E3-896F-A469-607FE58E88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5947AF2-F53B-0C7A-4A3C-160F8107C5E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B56EE9-0783-8540-B302-D98D03794C1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8667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B34655-7D12-26D1-06B6-59FE78D3F8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E592739-A0E3-EF24-07F8-A485CEBC9C9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DA4800D-2594-A3C7-CA25-09F5E201C3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50B2B75-CE8F-346D-2081-6AB829DBE17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B56EE9-0783-8540-B302-D98D03794C1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9342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9E123-D8C4-4447-B39B-CB6328F8A714}" type="datetimeFigureOut">
              <a:rPr lang="en-GB" smtClean="0"/>
              <a:pPr/>
              <a:t>24/06/2025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6774A-2067-4F97-BD1D-9A47AE00FB67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57882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9E123-D8C4-4447-B39B-CB6328F8A714}" type="datetimeFigureOut">
              <a:rPr lang="en-GB" smtClean="0"/>
              <a:pPr/>
              <a:t>24/06/2025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6774A-2067-4F97-BD1D-9A47AE00FB67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96266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9E123-D8C4-4447-B39B-CB6328F8A714}" type="datetimeFigureOut">
              <a:rPr lang="en-GB" smtClean="0"/>
              <a:pPr/>
              <a:t>24/06/2025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6774A-2067-4F97-BD1D-9A47AE00FB67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88109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9E123-D8C4-4447-B39B-CB6328F8A714}" type="datetimeFigureOut">
              <a:rPr lang="en-GB" smtClean="0"/>
              <a:pPr/>
              <a:t>24/06/2025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6774A-2067-4F97-BD1D-9A47AE00FB67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56081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9E123-D8C4-4447-B39B-CB6328F8A714}" type="datetimeFigureOut">
              <a:rPr lang="en-GB" smtClean="0"/>
              <a:pPr/>
              <a:t>24/06/2025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6774A-2067-4F97-BD1D-9A47AE00FB67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19187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9E123-D8C4-4447-B39B-CB6328F8A714}" type="datetimeFigureOut">
              <a:rPr lang="en-GB" smtClean="0"/>
              <a:pPr/>
              <a:t>24/06/2025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6774A-2067-4F97-BD1D-9A47AE00FB67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55689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9E123-D8C4-4447-B39B-CB6328F8A714}" type="datetimeFigureOut">
              <a:rPr lang="en-GB" smtClean="0"/>
              <a:pPr/>
              <a:t>24/06/2025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6774A-2067-4F97-BD1D-9A47AE00FB67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85861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9E123-D8C4-4447-B39B-CB6328F8A714}" type="datetimeFigureOut">
              <a:rPr lang="en-GB" smtClean="0"/>
              <a:pPr/>
              <a:t>24/06/2025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6774A-2067-4F97-BD1D-9A47AE00FB67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45434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9E123-D8C4-4447-B39B-CB6328F8A714}" type="datetimeFigureOut">
              <a:rPr lang="en-GB" smtClean="0"/>
              <a:pPr/>
              <a:t>24/06/2025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6774A-2067-4F97-BD1D-9A47AE00FB67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17072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9E123-D8C4-4447-B39B-CB6328F8A714}" type="datetimeFigureOut">
              <a:rPr lang="en-GB" smtClean="0"/>
              <a:pPr/>
              <a:t>24/06/2025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6774A-2067-4F97-BD1D-9A47AE00FB67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29203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9E123-D8C4-4447-B39B-CB6328F8A714}" type="datetimeFigureOut">
              <a:rPr lang="en-GB" smtClean="0"/>
              <a:pPr/>
              <a:t>24/06/2025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6774A-2067-4F97-BD1D-9A47AE00FB67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68139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89E123-D8C4-4447-B39B-CB6328F8A714}" type="datetimeFigureOut">
              <a:rPr lang="en-GB" smtClean="0"/>
              <a:pPr/>
              <a:t>24/06/2025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B6774A-2067-4F97-BD1D-9A47AE00FB67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94170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Rationality Extension</a:t>
            </a:r>
            <a:endParaRPr lang="en-GB" sz="4000" dirty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24D418A8-14D8-4322-E74B-A2AC5FB131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5656" y="1415518"/>
            <a:ext cx="5894893" cy="412442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22C9D0F-0111-A311-CF27-53B82CE92AD3}"/>
              </a:ext>
            </a:extLst>
          </p:cNvPr>
          <p:cNvSpPr txBox="1"/>
          <p:nvPr/>
        </p:nvSpPr>
        <p:spPr>
          <a:xfrm>
            <a:off x="539552" y="5673832"/>
            <a:ext cx="8424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 </a:t>
            </a:r>
            <a:r>
              <a:rPr lang="en-US" altLang="ko-KR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Collective CCEI increases in CCEI of a more rational individual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altLang="ko-KR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decreases in the difference between CCEIs of two individuals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even after controlling for preferences. 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ight Triangle 3">
            <a:extLst>
              <a:ext uri="{FF2B5EF4-FFF2-40B4-BE49-F238E27FC236}">
                <a16:creationId xmlns:a16="http://schemas.microsoft.com/office/drawing/2014/main" id="{326A375C-9727-4309-AF4F-7524FCFD1ACB}"/>
              </a:ext>
            </a:extLst>
          </p:cNvPr>
          <p:cNvSpPr/>
          <p:nvPr/>
        </p:nvSpPr>
        <p:spPr>
          <a:xfrm rot="5400000">
            <a:off x="0" y="0"/>
            <a:ext cx="971600" cy="980728"/>
          </a:xfrm>
          <a:prstGeom prst="rtTriangle">
            <a:avLst/>
          </a:prstGeom>
          <a:solidFill>
            <a:schemeClr val="accent2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49073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10C9A9-BEC5-CFC2-E25A-E5D84A7218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6348C-211A-94BB-56BB-8BB10BB7D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ko-KR" altLang="en-US" sz="40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수정</a:t>
            </a:r>
            <a:r>
              <a:rPr lang="en-US" altLang="ko-KR" sz="40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sz="40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Revealed Influence of More Rational Individuals</a:t>
            </a:r>
            <a:endParaRPr lang="en-GB" sz="4000" dirty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05D58F-5221-4E25-A1D6-8C86E46A8E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804" y="1446200"/>
            <a:ext cx="8100392" cy="5315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747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10C9A9-BEC5-CFC2-E25A-E5D84A7218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6348C-211A-94BB-56BB-8BB10BB7D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ko-KR" altLang="en-US" sz="40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수정</a:t>
            </a:r>
            <a:r>
              <a:rPr lang="en-US" altLang="ko-KR" sz="40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sz="40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Revealed Influence of More Rational Individuals</a:t>
            </a:r>
            <a:endParaRPr lang="en-GB" sz="4000" dirty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1A58B6-6C0F-4AB0-BE60-9D4CEB92B0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780" y="1700808"/>
            <a:ext cx="8532440" cy="3845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5531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10C9A9-BEC5-CFC2-E25A-E5D84A7218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6348C-211A-94BB-56BB-8BB10BB7D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ko-KR" altLang="en-US" sz="40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수정</a:t>
            </a:r>
            <a:r>
              <a:rPr lang="en-US" altLang="ko-KR" sz="40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sz="40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Revealed Influence of More Rational Individuals</a:t>
            </a:r>
            <a:endParaRPr lang="en-GB" sz="4000" dirty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ADD2F7-E12E-4655-8C7F-FBF34BFC27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776" y="1628800"/>
            <a:ext cx="8604448" cy="4309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9530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10C9A9-BEC5-CFC2-E25A-E5D84A7218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6348C-211A-94BB-56BB-8BB10BB7D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ko-KR" altLang="en-US" sz="40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수정</a:t>
            </a:r>
            <a:r>
              <a:rPr lang="en-US" altLang="ko-KR" sz="40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sz="40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Revealed Influence of More Rational Individuals</a:t>
            </a:r>
            <a:endParaRPr lang="en-GB" sz="4000" dirty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CFBF2D-8ADD-4313-98D1-C254C0B8BE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780" y="1700808"/>
            <a:ext cx="8532440" cy="4729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1214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6AD0AA-AB5E-2B25-792E-D44F51DBD9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359F9A-47B5-F32C-683E-AC712FCBC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Revealed Influence of More Rational Individuals</a:t>
            </a:r>
            <a:endParaRPr lang="en-GB" sz="4000" dirty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7951767B-B31A-F9EF-9730-C68C5F68C1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3728" y="1556792"/>
            <a:ext cx="4822704" cy="417967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4">
                <a:extLst>
                  <a:ext uri="{FF2B5EF4-FFF2-40B4-BE49-F238E27FC236}">
                    <a16:creationId xmlns:a16="http://schemas.microsoft.com/office/drawing/2014/main" id="{889D783C-C2A8-EA3C-9675-531A873DB2BA}"/>
                  </a:ext>
                </a:extLst>
              </p:cNvPr>
              <p:cNvSpPr txBox="1"/>
              <p:nvPr/>
            </p:nvSpPr>
            <p:spPr>
              <a:xfrm>
                <a:off x="797980" y="5949280"/>
                <a:ext cx="7086388" cy="6914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Mean of a less rational individuals’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</a:rPr>
                          <m:t>I</m:t>
                        </m:r>
                      </m:e>
                      <m:sub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</m:oMath>
                </a14:m>
                <a:r>
                  <a:rPr lang="en-US" altLang="ko-KR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(i.e.,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</a:rPr>
                          <m:t>I</m:t>
                        </m:r>
                      </m:e>
                      <m:sub>
                        <m:r>
                          <a:rPr lang="en-US" altLang="ko-K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altLang="ko-KR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</m:oMath>
                </a14:m>
                <a:r>
                  <a:rPr lang="en-US" altLang="ko-KR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= 0.777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On average,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</a:rPr>
                          <m:t>I</m:t>
                        </m:r>
                      </m:e>
                      <m:sub>
                        <m:r>
                          <a:rPr lang="en-US" altLang="ko-KR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altLang="ko-KR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</m:oMath>
                </a14:m>
                <a:r>
                  <a:rPr lang="en-US" altLang="ko-KR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is 57.1% lower than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</a:rPr>
                          <m:t>I</m:t>
                        </m:r>
                      </m:e>
                      <m:sub>
                        <m:r>
                          <a:rPr lang="en-US" altLang="ko-K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altLang="ko-KR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</m:oMath>
                </a14:m>
                <a:r>
                  <a:rPr lang="en-US" altLang="ko-KR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within the same group.</a:t>
                </a:r>
                <a:endParaRPr lang="ko-KR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TextBox 4">
                <a:extLst>
                  <a:ext uri="{FF2B5EF4-FFF2-40B4-BE49-F238E27FC236}">
                    <a16:creationId xmlns="" xmlns:a14="http://schemas.microsoft.com/office/drawing/2010/main" xmlns:a16="http://schemas.microsoft.com/office/drawing/2014/main" xmlns:lc="http://schemas.openxmlformats.org/drawingml/2006/lockedCanvas" id="{889D783C-C2A8-EA3C-9675-531A873DB2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980" y="5949280"/>
                <a:ext cx="7086388" cy="691471"/>
              </a:xfrm>
              <a:prstGeom prst="rect">
                <a:avLst/>
              </a:prstGeom>
              <a:blipFill rotWithShape="0">
                <a:blip r:embed="rId5"/>
                <a:stretch>
                  <a:fillRect l="-602" t="-5310" b="-973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ight Triangle 4">
            <a:extLst>
              <a:ext uri="{FF2B5EF4-FFF2-40B4-BE49-F238E27FC236}">
                <a16:creationId xmlns:a16="http://schemas.microsoft.com/office/drawing/2014/main" id="{0666AF90-B23A-4633-B7AD-BE6CCEC0BF7D}"/>
              </a:ext>
            </a:extLst>
          </p:cNvPr>
          <p:cNvSpPr/>
          <p:nvPr/>
        </p:nvSpPr>
        <p:spPr>
          <a:xfrm rot="5400000">
            <a:off x="0" y="0"/>
            <a:ext cx="971600" cy="980728"/>
          </a:xfrm>
          <a:prstGeom prst="rtTriangle">
            <a:avLst/>
          </a:prstGeom>
          <a:solidFill>
            <a:schemeClr val="accent2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78404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6AD0AA-AB5E-2B25-792E-D44F51DBD9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359F9A-47B5-F32C-683E-AC712FCBC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ko-KR" altLang="en-US" sz="40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수정</a:t>
            </a:r>
            <a:r>
              <a:rPr lang="en-US" altLang="ko-KR" sz="40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) </a:t>
            </a:r>
            <a:r>
              <a:rPr lang="en-US" sz="40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Revealed Influence of More Rational Individuals</a:t>
            </a:r>
            <a:endParaRPr lang="en-GB" sz="4000" dirty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B01F35-4931-492E-8618-77A458672C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828" y="1417638"/>
            <a:ext cx="7668344" cy="5249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6899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6AD0AA-AB5E-2B25-792E-D44F51DBD9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359F9A-47B5-F32C-683E-AC712FCBC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ko-KR" altLang="en-US" sz="40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수정</a:t>
            </a:r>
            <a:r>
              <a:rPr lang="en-US" altLang="ko-KR" sz="40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) </a:t>
            </a:r>
            <a:r>
              <a:rPr lang="en-US" sz="40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Revealed Influence of More Rational Individuals</a:t>
            </a:r>
            <a:endParaRPr lang="en-GB" sz="4000" dirty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BBB697-9937-4D37-B31C-86894CDEEA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800" y="1556792"/>
            <a:ext cx="8172400" cy="4717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264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6AD0AA-AB5E-2B25-792E-D44F51DBD9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359F9A-47B5-F32C-683E-AC712FCBC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ko-KR" altLang="en-US" sz="40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수정</a:t>
            </a:r>
            <a:r>
              <a:rPr lang="en-US" altLang="ko-KR" sz="40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) </a:t>
            </a:r>
            <a:r>
              <a:rPr lang="en-US" sz="40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Revealed Influence of More Rational Individuals</a:t>
            </a:r>
            <a:endParaRPr lang="en-GB" sz="4000" dirty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927E91-393C-43C4-AF6C-A72E0EB1DD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784" y="1715379"/>
            <a:ext cx="8460432" cy="4867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6486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6AD0AA-AB5E-2B25-792E-D44F51DBD9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359F9A-47B5-F32C-683E-AC712FCBC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ko-KR" altLang="en-US" sz="40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수정</a:t>
            </a:r>
            <a:r>
              <a:rPr lang="en-US" altLang="ko-KR" sz="40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) </a:t>
            </a:r>
            <a:r>
              <a:rPr lang="en-US" sz="40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Revealed Influence of More Rational Individuals</a:t>
            </a:r>
            <a:endParaRPr lang="en-GB" sz="4000" dirty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B09F62B-490D-4AAF-B30C-FC28BDC1F4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768" y="1628800"/>
            <a:ext cx="8748464" cy="460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1260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6AD0AA-AB5E-2B25-792E-D44F51DBD9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359F9A-47B5-F32C-683E-AC712FCBC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0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PBL effect: CCEI_</a:t>
            </a:r>
            <a:r>
              <a:rPr lang="en-US" sz="4000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ig</a:t>
            </a:r>
            <a:endParaRPr lang="en-GB" sz="4000" dirty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Right Triangle 2">
            <a:extLst>
              <a:ext uri="{FF2B5EF4-FFF2-40B4-BE49-F238E27FC236}">
                <a16:creationId xmlns:a16="http://schemas.microsoft.com/office/drawing/2014/main" id="{9C560208-3E78-4EA6-9487-3531580C432F}"/>
              </a:ext>
            </a:extLst>
          </p:cNvPr>
          <p:cNvSpPr/>
          <p:nvPr/>
        </p:nvSpPr>
        <p:spPr>
          <a:xfrm rot="5400000">
            <a:off x="0" y="0"/>
            <a:ext cx="971600" cy="980728"/>
          </a:xfrm>
          <a:prstGeom prst="rtTriangle">
            <a:avLst/>
          </a:prstGeom>
          <a:solidFill>
            <a:schemeClr val="accent2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C000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B76CA88-61EB-4314-B361-F618A71E8A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127" y="1844824"/>
            <a:ext cx="8595745" cy="3678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7227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ko-KR" altLang="en-US" sz="40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수정</a:t>
            </a:r>
            <a:r>
              <a:rPr lang="en-US" sz="40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) Rationality Extension</a:t>
            </a:r>
            <a:endParaRPr lang="en-GB" sz="4000" dirty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353F4E-33CC-4C92-8DD6-A1CEC6B658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812" y="1417638"/>
            <a:ext cx="7956376" cy="4791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7123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6AD0AA-AB5E-2B25-792E-D44F51DBD9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359F9A-47B5-F32C-683E-AC712FCBC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0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PBL effect: </a:t>
            </a:r>
            <a:r>
              <a:rPr lang="en-GB" sz="4000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CCEI_i</a:t>
            </a:r>
            <a:endParaRPr lang="en-GB" sz="4000" dirty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B1DE3D-6E23-44C2-8947-70F4FA3104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780" y="1844824"/>
            <a:ext cx="8532440" cy="3891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3886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6AD0AA-AB5E-2B25-792E-D44F51DBD9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359F9A-47B5-F32C-683E-AC712FCBC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0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PBL effect: </a:t>
            </a:r>
            <a:r>
              <a:rPr lang="en-GB" sz="4000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CCEI_g</a:t>
            </a:r>
            <a:endParaRPr lang="en-GB" sz="4000" dirty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875931-B52B-423D-8EE8-0F4A29F7CA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768" y="1844824"/>
            <a:ext cx="8748464" cy="3830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3994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6AD0AA-AB5E-2B25-792E-D44F51DBD9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359F9A-47B5-F32C-683E-AC712FCBC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0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PBL effect: </a:t>
            </a:r>
            <a:r>
              <a:rPr lang="en-GB" sz="4000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I_ig</a:t>
            </a:r>
            <a:endParaRPr lang="en-GB" sz="4000" dirty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66FD55-880D-44E1-9FB5-EED2BD3345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650" y="1556792"/>
            <a:ext cx="8586700" cy="4145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6985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6AD0AA-AB5E-2B25-792E-D44F51DBD9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359F9A-47B5-F32C-683E-AC712FCBC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0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PBL effect: </a:t>
            </a:r>
            <a:r>
              <a:rPr lang="en-GB" sz="4000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RT_i</a:t>
            </a:r>
            <a:endParaRPr lang="en-GB" sz="4000" dirty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D62B2B-836A-4633-A607-2C4B559987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788" y="1700808"/>
            <a:ext cx="8388424" cy="4141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8517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6AD0AA-AB5E-2B25-792E-D44F51DBD9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359F9A-47B5-F32C-683E-AC712FCBC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0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PBL effect: </a:t>
            </a:r>
            <a:r>
              <a:rPr lang="en-GB" sz="4000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I_hg</a:t>
            </a:r>
            <a:endParaRPr lang="en-GB" sz="4000" dirty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0106B1-E4CA-417C-B363-03F099F4DB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488" y="1628800"/>
            <a:ext cx="8417024" cy="4491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3564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6AD0AA-AB5E-2B25-792E-D44F51DBD9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359F9A-47B5-F32C-683E-AC712FCBC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0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PBL effect: </a:t>
            </a:r>
            <a:r>
              <a:rPr lang="en-GB" sz="4000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I_lg</a:t>
            </a:r>
            <a:endParaRPr lang="en-GB" sz="4000" dirty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0EF0F0-7FBF-4547-BC0E-507D997EC4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656" y="1628800"/>
            <a:ext cx="8375848" cy="4719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6685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ko-KR" altLang="en-US" sz="40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수정</a:t>
            </a:r>
            <a:r>
              <a:rPr lang="en-US" sz="40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) Rationality Extension</a:t>
            </a:r>
            <a:endParaRPr lang="en-GB" sz="4000" dirty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84785F-D65A-4E7B-AED4-FBEECC930D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981" y="1405614"/>
            <a:ext cx="7960038" cy="4807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2551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ko-KR" altLang="en-US" sz="40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수정</a:t>
            </a:r>
            <a:r>
              <a:rPr lang="en-US" sz="40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) Rationality Extension</a:t>
            </a:r>
            <a:endParaRPr lang="en-GB" sz="4000" dirty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B11397-4070-41BA-95F2-BAC58CF823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812" y="1349475"/>
            <a:ext cx="7956376" cy="5251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6752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ko-KR" altLang="en-US" sz="40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수정</a:t>
            </a:r>
            <a:r>
              <a:rPr lang="en-US" sz="40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) Rationality Extension</a:t>
            </a:r>
            <a:endParaRPr lang="en-GB" sz="4000" dirty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FBA46F-5F26-474A-ACE5-C7C4CFB1C7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820" y="1268760"/>
            <a:ext cx="7812360" cy="5481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713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8C8607-FC18-B2AB-C501-4722535719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7E8877-3221-410A-06B1-C2F930DF48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0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Risk Aversion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46CAD86F-9D4A-DA75-1FF7-2699B414E5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9672" y="1484784"/>
            <a:ext cx="5531368" cy="402182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8F9D6DE-B472-7E2B-6EB2-950DD240FE05}"/>
              </a:ext>
            </a:extLst>
          </p:cNvPr>
          <p:cNvSpPr txBox="1"/>
          <p:nvPr/>
        </p:nvSpPr>
        <p:spPr>
          <a:xfrm>
            <a:off x="539552" y="5673832"/>
            <a:ext cx="8424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 </a:t>
            </a:r>
            <a:r>
              <a:rPr lang="en-US" altLang="ko-KR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Collective risk preference is closer to the individual risk preference of a more rational individual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F1B2504D-B854-4FE0-86F7-6D67A0F9408A}"/>
              </a:ext>
            </a:extLst>
          </p:cNvPr>
          <p:cNvSpPr/>
          <p:nvPr/>
        </p:nvSpPr>
        <p:spPr>
          <a:xfrm rot="5400000">
            <a:off x="0" y="0"/>
            <a:ext cx="971600" cy="980728"/>
          </a:xfrm>
          <a:prstGeom prst="rtTriangle">
            <a:avLst/>
          </a:prstGeom>
          <a:solidFill>
            <a:schemeClr val="accent2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94166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ko-KR" altLang="en-US" sz="40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수정</a:t>
            </a:r>
            <a:r>
              <a:rPr lang="en-US" sz="40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) Rationality Extension</a:t>
            </a:r>
            <a:endParaRPr lang="en-GB" sz="4000" dirty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E5F85A-053E-4922-893E-FB94CD302A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700808"/>
            <a:ext cx="8686800" cy="3826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103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8C8607-FC18-B2AB-C501-4722535719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7E8877-3221-410A-06B1-C2F930DF48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0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ko-KR" altLang="en-US" sz="40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수정</a:t>
            </a:r>
            <a:r>
              <a:rPr lang="en-US" altLang="ko-KR" sz="40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) </a:t>
            </a:r>
            <a:r>
              <a:rPr lang="en-GB" sz="40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Risk Aversion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BCE3FB-766C-4CA1-B867-A772FC5DD3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784" y="1556792"/>
            <a:ext cx="8460432" cy="4749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1808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10C9A9-BEC5-CFC2-E25A-E5D84A7218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6348C-211A-94BB-56BB-8BB10BB7D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Revealed Influence of More Rational Individuals</a:t>
            </a:r>
            <a:endParaRPr lang="en-GB" sz="4000" dirty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5">
            <a:extLst>
              <a:ext uri="{FF2B5EF4-FFF2-40B4-BE49-F238E27FC236}">
                <a16:creationId xmlns:a16="http://schemas.microsoft.com/office/drawing/2014/main" id="{2DF73DB0-AFBB-C3C6-24CF-CAC9113643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3727" y="1628799"/>
            <a:ext cx="4912538" cy="407841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4">
                <a:extLst>
                  <a:ext uri="{FF2B5EF4-FFF2-40B4-BE49-F238E27FC236}">
                    <a16:creationId xmlns:a16="http://schemas.microsoft.com/office/drawing/2014/main" id="{E3CEAD5C-5BF9-4F40-B52C-A66FF7F17058}"/>
                  </a:ext>
                </a:extLst>
              </p:cNvPr>
              <p:cNvSpPr txBox="1"/>
              <p:nvPr/>
            </p:nvSpPr>
            <p:spPr>
              <a:xfrm>
                <a:off x="955029" y="5949280"/>
                <a:ext cx="7249933" cy="6914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Mean of a less rational individuals’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</a:rPr>
                          <m:t>CCEI</m:t>
                        </m:r>
                      </m:e>
                      <m:sub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</m:oMath>
                </a14:m>
                <a:r>
                  <a:rPr lang="en-US" altLang="ko-KR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(i.e.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</a:rPr>
                          <m:t>CCEI</m:t>
                        </m:r>
                      </m:e>
                      <m:sub>
                        <m:r>
                          <a:rPr lang="en-US" altLang="ko-K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altLang="ko-KR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</m:oMath>
                </a14:m>
                <a:r>
                  <a:rPr lang="en-US" altLang="ko-KR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 0.799</m:t>
                    </m:r>
                  </m:oMath>
                </a14:m>
                <a:endParaRPr lang="en-US" altLang="ko-KR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On average,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</a:rPr>
                          <m:t>CCEI</m:t>
                        </m:r>
                      </m:e>
                      <m:sub>
                        <m:r>
                          <a:rPr lang="en-US" altLang="ko-K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altLang="ko-KR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</m:oMath>
                </a14:m>
                <a:r>
                  <a:rPr lang="en-US" altLang="ko-KR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10.9% higher than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>
                            <a:latin typeface="Cambria Math" panose="02040503050406030204" pitchFamily="18" charset="0"/>
                          </a:rPr>
                          <m:t>CCEI</m:t>
                        </m:r>
                      </m:e>
                      <m:sub>
                        <m:r>
                          <a:rPr lang="en-US" altLang="ko-K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altLang="ko-KR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</m:oMath>
                </a14:m>
                <a:r>
                  <a:rPr lang="ko-KR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ko-KR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within the same group.</a:t>
                </a:r>
                <a:endParaRPr lang="ko-KR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TextBox 4">
                <a:extLst>
                  <a:ext uri="{FF2B5EF4-FFF2-40B4-BE49-F238E27FC236}">
                    <a16:creationId xmlns="" xmlns:a14="http://schemas.microsoft.com/office/drawing/2010/main" xmlns:a16="http://schemas.microsoft.com/office/drawing/2014/main" xmlns:lc="http://schemas.openxmlformats.org/drawingml/2006/lockedCanvas" id="{E3CEAD5C-5BF9-4F40-B52C-A66FF7F170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029" y="5949280"/>
                <a:ext cx="7249933" cy="691471"/>
              </a:xfrm>
              <a:prstGeom prst="rect">
                <a:avLst/>
              </a:prstGeom>
              <a:blipFill rotWithShape="0">
                <a:blip r:embed="rId5"/>
                <a:stretch>
                  <a:fillRect l="-589" t="-5310" b="-973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ight Triangle 4">
            <a:extLst>
              <a:ext uri="{FF2B5EF4-FFF2-40B4-BE49-F238E27FC236}">
                <a16:creationId xmlns:a16="http://schemas.microsoft.com/office/drawing/2014/main" id="{0EE5B408-D41B-4FEE-8C9B-3D01B5FB50E2}"/>
              </a:ext>
            </a:extLst>
          </p:cNvPr>
          <p:cNvSpPr/>
          <p:nvPr/>
        </p:nvSpPr>
        <p:spPr>
          <a:xfrm rot="5400000">
            <a:off x="0" y="0"/>
            <a:ext cx="971600" cy="980728"/>
          </a:xfrm>
          <a:prstGeom prst="rtTriangle">
            <a:avLst/>
          </a:prstGeom>
          <a:solidFill>
            <a:schemeClr val="accent2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19474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13450</TotalTime>
  <Words>294</Words>
  <Application>Microsoft Office PowerPoint</Application>
  <PresentationFormat>On-screen Show (4:3)</PresentationFormat>
  <Paragraphs>56</Paragraphs>
  <Slides>25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Arial</vt:lpstr>
      <vt:lpstr>Calibri</vt:lpstr>
      <vt:lpstr>Cambria Math</vt:lpstr>
      <vt:lpstr>Times New Roman</vt:lpstr>
      <vt:lpstr>Office Theme</vt:lpstr>
      <vt:lpstr>Rationality Extension</vt:lpstr>
      <vt:lpstr>(수정) Rationality Extension</vt:lpstr>
      <vt:lpstr>(수정) Rationality Extension</vt:lpstr>
      <vt:lpstr>(수정) Rationality Extension</vt:lpstr>
      <vt:lpstr>(수정) Rationality Extension</vt:lpstr>
      <vt:lpstr>Risk Aversion</vt:lpstr>
      <vt:lpstr>(수정) Rationality Extension</vt:lpstr>
      <vt:lpstr>(수정) Risk Aversion</vt:lpstr>
      <vt:lpstr>Revealed Influence of More Rational Individuals</vt:lpstr>
      <vt:lpstr>(수정)Revealed Influence of More Rational Individuals</vt:lpstr>
      <vt:lpstr>(수정)Revealed Influence of More Rational Individuals</vt:lpstr>
      <vt:lpstr>(수정)Revealed Influence of More Rational Individuals</vt:lpstr>
      <vt:lpstr>(수정)Revealed Influence of More Rational Individuals</vt:lpstr>
      <vt:lpstr>Revealed Influence of More Rational Individuals</vt:lpstr>
      <vt:lpstr>(수정) Revealed Influence of More Rational Individuals</vt:lpstr>
      <vt:lpstr>(수정) Revealed Influence of More Rational Individuals</vt:lpstr>
      <vt:lpstr>(수정) Revealed Influence of More Rational Individuals</vt:lpstr>
      <vt:lpstr>(수정) Revealed Influence of More Rational Individuals</vt:lpstr>
      <vt:lpstr>PBL effect: CCEI_ig</vt:lpstr>
      <vt:lpstr>PBL effect: CCEI_i</vt:lpstr>
      <vt:lpstr>PBL effect: CCEI_g</vt:lpstr>
      <vt:lpstr>PBL effect: I_ig</vt:lpstr>
      <vt:lpstr>PBL effect: RT_i</vt:lpstr>
      <vt:lpstr>PBL effect: I_hg</vt:lpstr>
      <vt:lpstr>PBL effect: I_lg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Network Formation in Large Groups: New Tool and Applications</dc:title>
  <dc:creator>Choi Syngjoo</dc:creator>
  <cp:lastModifiedBy>Byunghun Hahn</cp:lastModifiedBy>
  <cp:revision>390</cp:revision>
  <cp:lastPrinted>2020-09-11T00:36:22Z</cp:lastPrinted>
  <dcterms:created xsi:type="dcterms:W3CDTF">2019-11-29T16:58:42Z</dcterms:created>
  <dcterms:modified xsi:type="dcterms:W3CDTF">2025-06-24T14:01:27Z</dcterms:modified>
</cp:coreProperties>
</file>